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7" r:id="rId3"/>
    <p:sldId id="257" r:id="rId4"/>
    <p:sldId id="258" r:id="rId5"/>
    <p:sldId id="264" r:id="rId6"/>
    <p:sldId id="260" r:id="rId7"/>
    <p:sldId id="259" r:id="rId8"/>
    <p:sldId id="263" r:id="rId9"/>
    <p:sldId id="270" r:id="rId10"/>
    <p:sldId id="265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87"/>
    <a:srgbClr val="225382"/>
    <a:srgbClr val="74BD43"/>
    <a:srgbClr val="00ABC8"/>
    <a:srgbClr val="E4EA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580" autoAdjust="0"/>
  </p:normalViewPr>
  <p:slideViewPr>
    <p:cSldViewPr snapToGrid="0" snapToObjects="1">
      <p:cViewPr varScale="1">
        <p:scale>
          <a:sx n="104" d="100"/>
          <a:sy n="104" d="100"/>
        </p:scale>
        <p:origin x="8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2286223-FEDC-7843-B279-9392535CB8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9D953C4-60E4-0441-8B84-06B8F0CACB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975350"/>
            <a:ext cx="12192000" cy="8826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988DFC-F67E-5A44-A232-192D81278E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3452204"/>
            <a:ext cx="8513523" cy="1583259"/>
          </a:xfrm>
        </p:spPr>
        <p:txBody>
          <a:bodyPr anchor="t" anchorCtr="0">
            <a:normAutofit/>
          </a:bodyPr>
          <a:lstStyle>
            <a:lvl1pPr algn="l">
              <a:defRPr sz="3600" b="1">
                <a:solidFill>
                  <a:srgbClr val="22538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4A01EB-74B7-8B41-AF74-35D10A4C32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31299" y="5135672"/>
            <a:ext cx="7684828" cy="65135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22538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154F39-D937-8140-9441-D995C0942BC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43825" y="5960278"/>
            <a:ext cx="2091846" cy="57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532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3D2557F-B04A-734C-A131-F0519EEC08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4E7AD8-7231-8D4E-BBB4-03A3D20F65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564" y="1949017"/>
            <a:ext cx="8428886" cy="1105291"/>
          </a:xfrm>
        </p:spPr>
        <p:txBody>
          <a:bodyPr anchor="t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Break Slide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E769941-21DE-8F4B-8BF1-1B51FD2050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137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234FB63-0E27-F34D-8951-DF77CAA50EBD}"/>
              </a:ext>
            </a:extLst>
          </p:cNvPr>
          <p:cNvSpPr/>
          <p:nvPr userDrawn="1"/>
        </p:nvSpPr>
        <p:spPr>
          <a:xfrm>
            <a:off x="1" y="130629"/>
            <a:ext cx="12192000" cy="6727372"/>
          </a:xfrm>
          <a:prstGeom prst="rect">
            <a:avLst/>
          </a:prstGeom>
          <a:solidFill>
            <a:srgbClr val="00A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D2557F-B04A-734C-A131-F0519EEC08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4E7AD8-7231-8D4E-BBB4-03A3D20F65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1068" y="3112799"/>
            <a:ext cx="8428886" cy="1105291"/>
          </a:xfrm>
        </p:spPr>
        <p:txBody>
          <a:bodyPr anchor="t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Break Slide</a:t>
            </a:r>
          </a:p>
        </p:txBody>
      </p:sp>
    </p:spTree>
    <p:extLst>
      <p:ext uri="{BB962C8B-B14F-4D97-AF65-F5344CB8AC3E}">
        <p14:creationId xmlns:p14="http://schemas.microsoft.com/office/powerpoint/2010/main" val="3774257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234FB63-0E27-F34D-8951-DF77CAA50EBD}"/>
              </a:ext>
            </a:extLst>
          </p:cNvPr>
          <p:cNvSpPr/>
          <p:nvPr userDrawn="1"/>
        </p:nvSpPr>
        <p:spPr>
          <a:xfrm>
            <a:off x="1" y="130629"/>
            <a:ext cx="12192000" cy="6727372"/>
          </a:xfrm>
          <a:prstGeom prst="rect">
            <a:avLst/>
          </a:prstGeom>
          <a:solidFill>
            <a:srgbClr val="00A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D2557F-B04A-734C-A131-F0519EEC08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4E7AD8-7231-8D4E-BBB4-03A3D20F65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1068" y="3112799"/>
            <a:ext cx="8428886" cy="1105291"/>
          </a:xfrm>
        </p:spPr>
        <p:txBody>
          <a:bodyPr anchor="t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Break Slide</a:t>
            </a:r>
          </a:p>
        </p:txBody>
      </p:sp>
    </p:spTree>
    <p:extLst>
      <p:ext uri="{BB962C8B-B14F-4D97-AF65-F5344CB8AC3E}">
        <p14:creationId xmlns:p14="http://schemas.microsoft.com/office/powerpoint/2010/main" val="29972943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234FB63-0E27-F34D-8951-DF77CAA50EBD}"/>
              </a:ext>
            </a:extLst>
          </p:cNvPr>
          <p:cNvSpPr/>
          <p:nvPr userDrawn="1"/>
        </p:nvSpPr>
        <p:spPr>
          <a:xfrm>
            <a:off x="1" y="130629"/>
            <a:ext cx="12192000" cy="6727372"/>
          </a:xfrm>
          <a:prstGeom prst="rect">
            <a:avLst/>
          </a:prstGeom>
          <a:solidFill>
            <a:srgbClr val="225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D2557F-B04A-734C-A131-F0519EEC08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4E7AD8-7231-8D4E-BBB4-03A3D20F65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1068" y="3112799"/>
            <a:ext cx="8428886" cy="1105291"/>
          </a:xfrm>
        </p:spPr>
        <p:txBody>
          <a:bodyPr anchor="t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Break Slide</a:t>
            </a:r>
          </a:p>
        </p:txBody>
      </p:sp>
    </p:spTree>
    <p:extLst>
      <p:ext uri="{BB962C8B-B14F-4D97-AF65-F5344CB8AC3E}">
        <p14:creationId xmlns:p14="http://schemas.microsoft.com/office/powerpoint/2010/main" val="3814806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B22FF-DCEF-6140-9777-5D63100F4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EB179-E09B-A442-B022-9164DEFAC2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163E81-238F-5748-94C2-2E451907C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3E6A71-FBB0-994C-873E-7A6526096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3843E5-99F3-3F4E-9B62-76144AD1A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177BFB-D4F6-AB42-8BB1-C7FC9D668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3697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A3A00-A4FA-1B41-8C1B-ECA57E8C8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AAE764-77AA-8549-8A39-4657A606F3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7344BD-13FD-6D4B-B863-032E870683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8AA8AE-A0B0-4247-96F5-8223B0B20E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07BB43-1DF0-8646-8EC7-9E312EF788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0EEE92-266B-8A49-8C69-B5D99FF47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374EC-1A91-DD40-A080-D426F510A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4F1296-174F-4345-9E23-6A026DC44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16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DD85C-1D54-BB4F-A5CC-DC7C32F74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8C2621-480D-CB47-AEDF-871EB04D2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8430A2-AF14-5247-8446-A701B4EE6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04A063-BF4C-534F-AE22-9C80E4B0D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7650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14B66D-E292-D24B-B8F4-DC12E9843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CC68BD-120B-B84B-8880-C0AAD0609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BF2D0-5AEF-2D47-856D-590B8F1B2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3712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7EF30-026C-0D42-8CB0-DD429C1B0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EA2D8-57CA-E948-AB51-3CF7204A31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AA0409-1167-864F-8514-4BAACC1E9A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C77EFF-2025-A542-9F50-BD001541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8E6833-49B0-9E45-8B5C-91AF4652F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9FD48F-85B5-A54B-9800-BADC3E537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6095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3279B-7B98-3F4D-B2A2-9412895FC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F6A252-DC44-2848-855B-1B1B078D2F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443363-F328-4943-9652-28365AE9A6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0D01F4-87DF-064E-A33E-A8FFFE600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121781-9729-9D4C-928E-26FD1638D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ED1ADC-6A40-5043-9464-A9E1990B3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1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02A6B57-7D14-AC46-A601-5E884DCE3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69000"/>
            <a:ext cx="121920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0412D-B034-4A4D-B53A-9B5E09DFE4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889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7/29/2025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637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A8C47-2E63-964A-B282-D015EE046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AFEDA6-C770-644C-9657-5F5F8984B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75FFB-C5E7-D940-9AA1-9ADFFD673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2500A3-AB51-D545-8C21-F34E43E6B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8574F-8586-484E-9403-5430AC415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95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B87342-0CC9-094F-B71A-BE034E77E8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228FDA-0F44-E64A-8F6C-B79F17D90F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68F6AA-760D-3A4C-9F2B-E7724D281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75BA36-AB42-A549-B7B2-2057E3171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C6286-6EB3-684F-9FDD-19235A602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463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02A6B57-7D14-AC46-A601-5E884DCE3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69000"/>
            <a:ext cx="121920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0412D-B034-4A4D-B53A-9B5E09DFE4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2192000" cy="889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7/29/2025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48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02A6B57-7D14-AC46-A601-5E884DCE3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69000"/>
            <a:ext cx="121920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0412D-B034-4A4D-B53A-9B5E09DFE4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2192000" cy="889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7/29/2025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130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02A6B57-7D14-AC46-A601-5E884DCE3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69000"/>
            <a:ext cx="121920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0412D-B034-4A4D-B53A-9B5E09DFE4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2192000" cy="889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7/29/2025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085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53CCABD-2541-3E49-84C6-F823998E82CC}"/>
              </a:ext>
            </a:extLst>
          </p:cNvPr>
          <p:cNvSpPr/>
          <p:nvPr userDrawn="1"/>
        </p:nvSpPr>
        <p:spPr>
          <a:xfrm>
            <a:off x="-112734" y="1578279"/>
            <a:ext cx="12400767" cy="4183694"/>
          </a:xfrm>
          <a:prstGeom prst="rect">
            <a:avLst/>
          </a:prstGeom>
          <a:solidFill>
            <a:srgbClr val="E4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2A6B57-7D14-AC46-A601-5E884DCE3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69000"/>
            <a:ext cx="121920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0412D-B034-4A4D-B53A-9B5E09DFE4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889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7/29/2025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985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BCC5D118-9DFB-CB4E-8904-293130B6C5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7/29/2025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34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CC5D118-9DFB-CB4E-8904-293130B6C5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7/29/2025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739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3D2557F-B04A-734C-A131-F0519EEC08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04432CD-E142-FF4B-A2BD-675C2BDD55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4787900"/>
            <a:ext cx="12192000" cy="2070100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E94EE2F-251B-2243-8086-F329ED5321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09529" y="4722313"/>
            <a:ext cx="2909417" cy="8016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4E7AD8-7231-8D4E-BBB4-03A3D20F65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564" y="3457183"/>
            <a:ext cx="8428886" cy="1105291"/>
          </a:xfrm>
        </p:spPr>
        <p:txBody>
          <a:bodyPr anchor="t" anchorCtr="0"/>
          <a:lstStyle>
            <a:lvl1pPr>
              <a:defRPr sz="6000"/>
            </a:lvl1pPr>
          </a:lstStyle>
          <a:p>
            <a:r>
              <a:rPr lang="en-US" dirty="0"/>
              <a:t>Break Slide</a:t>
            </a:r>
          </a:p>
        </p:txBody>
      </p:sp>
    </p:spTree>
    <p:extLst>
      <p:ext uri="{BB962C8B-B14F-4D97-AF65-F5344CB8AC3E}">
        <p14:creationId xmlns:p14="http://schemas.microsoft.com/office/powerpoint/2010/main" val="2674960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83FA7C-0533-E045-884E-6653016CF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5989"/>
            <a:ext cx="10515600" cy="6137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BE2CD5-CBFF-C549-B568-CDD8450CF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803C4D-F56E-494F-BA48-3ABA1BCDB4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084FBA7-6243-504C-B3D2-5C1F8801F8CC}" type="datetimeFigureOut">
              <a:rPr lang="en-US" smtClean="0"/>
              <a:pPr/>
              <a:t>7/29/2025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075DE-F376-2D46-ACA6-B1A3796817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576E3-8E31-B245-91A6-A1D8FE06B6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877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64" r:id="rId6"/>
    <p:sldLayoutId id="2147483663" r:id="rId7"/>
    <p:sldLayoutId id="2147483665" r:id="rId8"/>
    <p:sldLayoutId id="2147483651" r:id="rId9"/>
    <p:sldLayoutId id="2147483666" r:id="rId10"/>
    <p:sldLayoutId id="2147483667" r:id="rId11"/>
    <p:sldLayoutId id="2147483668" r:id="rId12"/>
    <p:sldLayoutId id="2147483669" r:id="rId13"/>
    <p:sldLayoutId id="2147483652" r:id="rId14"/>
    <p:sldLayoutId id="2147483653" r:id="rId15"/>
    <p:sldLayoutId id="2147483654" r:id="rId16"/>
    <p:sldLayoutId id="2147483655" r:id="rId17"/>
    <p:sldLayoutId id="2147483656" r:id="rId18"/>
    <p:sldLayoutId id="2147483657" r:id="rId19"/>
    <p:sldLayoutId id="2147483658" r:id="rId20"/>
    <p:sldLayoutId id="214748365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22538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599F8462-1BAD-4F7B-A54F-C7EABF169E1C}"/>
              </a:ext>
            </a:extLst>
          </p:cNvPr>
          <p:cNvSpPr txBox="1">
            <a:spLocks/>
          </p:cNvSpPr>
          <p:nvPr/>
        </p:nvSpPr>
        <p:spPr>
          <a:xfrm>
            <a:off x="2521529" y="3698070"/>
            <a:ext cx="9033162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r>
              <a:rPr lang="en-US" sz="4700" dirty="0">
                <a:solidFill>
                  <a:srgbClr val="005487"/>
                </a:solidFill>
                <a:latin typeface="Montserrat" panose="00000500000000000000" pitchFamily="2" charset="0"/>
              </a:rPr>
              <a:t>WV GEAR UP </a:t>
            </a:r>
            <a:br>
              <a:rPr lang="en-US" sz="4700" dirty="0">
                <a:solidFill>
                  <a:srgbClr val="005487"/>
                </a:solidFill>
                <a:latin typeface="Montserrat" panose="00000500000000000000" pitchFamily="2" charset="0"/>
              </a:rPr>
            </a:br>
            <a:r>
              <a:rPr lang="en-US" sz="4700" dirty="0">
                <a:solidFill>
                  <a:srgbClr val="005487"/>
                </a:solidFill>
                <a:latin typeface="Montserrat" panose="00000500000000000000" pitchFamily="2" charset="0"/>
              </a:rPr>
              <a:t>10</a:t>
            </a:r>
            <a:r>
              <a:rPr lang="en-US" sz="4700" baseline="30000" dirty="0">
                <a:solidFill>
                  <a:srgbClr val="005487"/>
                </a:solidFill>
                <a:latin typeface="Montserrat" panose="00000500000000000000" pitchFamily="2" charset="0"/>
              </a:rPr>
              <a:t>th</a:t>
            </a:r>
            <a:r>
              <a:rPr lang="en-US" sz="4700" dirty="0">
                <a:solidFill>
                  <a:srgbClr val="005487"/>
                </a:solidFill>
                <a:latin typeface="Montserrat" panose="00000500000000000000" pitchFamily="2" charset="0"/>
              </a:rPr>
              <a:t> and 11</a:t>
            </a:r>
            <a:r>
              <a:rPr lang="en-US" sz="4700" baseline="30000" dirty="0">
                <a:solidFill>
                  <a:srgbClr val="005487"/>
                </a:solidFill>
                <a:latin typeface="Montserrat" panose="00000500000000000000" pitchFamily="2" charset="0"/>
              </a:rPr>
              <a:t>th</a:t>
            </a:r>
            <a:r>
              <a:rPr lang="en-US" sz="4700" dirty="0">
                <a:solidFill>
                  <a:srgbClr val="005487"/>
                </a:solidFill>
                <a:latin typeface="Montserrat" panose="00000500000000000000" pitchFamily="2" charset="0"/>
              </a:rPr>
              <a:t> Grade Cohort Launch</a:t>
            </a:r>
            <a:br>
              <a:rPr lang="en-US" sz="4800" dirty="0">
                <a:solidFill>
                  <a:srgbClr val="005487"/>
                </a:solidFill>
                <a:latin typeface="Montserrat" panose="00000500000000000000" pitchFamily="2" charset="0"/>
              </a:rPr>
            </a:br>
            <a:br>
              <a:rPr lang="en-US" sz="4800" dirty="0">
                <a:solidFill>
                  <a:srgbClr val="005487"/>
                </a:solidFill>
                <a:latin typeface="Montserrat" panose="00000500000000000000" pitchFamily="2" charset="0"/>
              </a:rPr>
            </a:br>
            <a:endParaRPr lang="en-US" sz="4800" dirty="0">
              <a:solidFill>
                <a:srgbClr val="005487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2702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6DC01A-C0FA-4DA7-A824-21314A16BB8F}"/>
              </a:ext>
            </a:extLst>
          </p:cNvPr>
          <p:cNvCxnSpPr/>
          <p:nvPr/>
        </p:nvCxnSpPr>
        <p:spPr>
          <a:xfrm>
            <a:off x="8468104" y="1274143"/>
            <a:ext cx="0" cy="2926080"/>
          </a:xfrm>
          <a:prstGeom prst="line">
            <a:avLst/>
          </a:prstGeom>
          <a:ln w="28575">
            <a:solidFill>
              <a:srgbClr val="005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2">
            <a:extLst>
              <a:ext uri="{FF2B5EF4-FFF2-40B4-BE49-F238E27FC236}">
                <a16:creationId xmlns:a16="http://schemas.microsoft.com/office/drawing/2014/main" id="{C6734C91-DA3D-49EA-A106-EF9207048B36}"/>
              </a:ext>
            </a:extLst>
          </p:cNvPr>
          <p:cNvSpPr txBox="1">
            <a:spLocks/>
          </p:cNvSpPr>
          <p:nvPr/>
        </p:nvSpPr>
        <p:spPr>
          <a:xfrm>
            <a:off x="4714096" y="-33748"/>
            <a:ext cx="12191999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endParaRPr lang="en-US" sz="6000" dirty="0">
              <a:solidFill>
                <a:srgbClr val="005487"/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EDC12B80-A0BF-473B-B45E-D00DCFA530AE}"/>
              </a:ext>
            </a:extLst>
          </p:cNvPr>
          <p:cNvSpPr txBox="1">
            <a:spLocks/>
          </p:cNvSpPr>
          <p:nvPr/>
        </p:nvSpPr>
        <p:spPr>
          <a:xfrm>
            <a:off x="411735" y="1546195"/>
            <a:ext cx="8529236" cy="35284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endParaRPr lang="en-US" sz="1800" dirty="0">
              <a:solidFill>
                <a:srgbClr val="005487"/>
              </a:solidFill>
              <a:latin typeface="Raleway Medium" pitchFamily="2" charset="0"/>
            </a:endParaRPr>
          </a:p>
          <a:p>
            <a:endParaRPr lang="en-US" sz="1800" dirty="0">
              <a:solidFill>
                <a:srgbClr val="005487"/>
              </a:solidFill>
              <a:latin typeface="Raleway Medium" pitchFamily="2" charset="0"/>
            </a:endParaRPr>
          </a:p>
          <a:p>
            <a:endParaRPr lang="en-US" sz="3900" dirty="0">
              <a:solidFill>
                <a:srgbClr val="005487"/>
              </a:solidFill>
              <a:latin typeface="Raleway Medium" pitchFamily="2" charset="0"/>
            </a:endParaRPr>
          </a:p>
          <a:p>
            <a:r>
              <a:rPr lang="en-US" sz="4400" dirty="0">
                <a:solidFill>
                  <a:srgbClr val="005487"/>
                </a:solidFill>
                <a:latin typeface="Montserrat" panose="00000500000000000000" pitchFamily="2" charset="0"/>
              </a:rPr>
              <a:t>Stay Connected!</a:t>
            </a:r>
          </a:p>
          <a:p>
            <a:r>
              <a:rPr lang="en-US" sz="4400" dirty="0">
                <a:solidFill>
                  <a:srgbClr val="005487"/>
                </a:solidFill>
                <a:latin typeface="Montserrat" panose="00000500000000000000" pitchFamily="2" charset="0"/>
              </a:rPr>
              <a:t>Scan to sign up for GEAR UP updates. </a:t>
            </a:r>
            <a:br>
              <a:rPr lang="en-US" sz="4400" dirty="0">
                <a:solidFill>
                  <a:srgbClr val="005487"/>
                </a:solidFill>
                <a:latin typeface="Montserrat" panose="00000500000000000000" pitchFamily="2" charset="0"/>
              </a:rPr>
            </a:br>
            <a:endParaRPr lang="en-US" sz="4400" dirty="0">
              <a:solidFill>
                <a:srgbClr val="005487"/>
              </a:solidFill>
              <a:latin typeface="Montserrat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US" sz="1600" dirty="0">
                <a:solidFill>
                  <a:srgbClr val="005487"/>
                </a:solidFill>
                <a:latin typeface="Raleway Medium" pitchFamily="2" charset="0"/>
              </a:rPr>
            </a:br>
            <a:r>
              <a:rPr lang="en-US" sz="1600" dirty="0">
                <a:solidFill>
                  <a:srgbClr val="005487"/>
                </a:solidFill>
                <a:latin typeface="Raleway Medium" pitchFamily="2" charset="0"/>
              </a:rPr>
              <a:t>	</a:t>
            </a:r>
            <a:endParaRPr lang="en-US" sz="2200" dirty="0">
              <a:solidFill>
                <a:srgbClr val="2253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4800" dirty="0">
              <a:solidFill>
                <a:srgbClr val="005487"/>
              </a:solidFill>
              <a:latin typeface="Raleway Black" panose="020B0604020202020204" pitchFamily="2" charset="0"/>
            </a:endParaRPr>
          </a:p>
          <a:p>
            <a:endParaRPr lang="en-US" sz="4800" dirty="0">
              <a:solidFill>
                <a:srgbClr val="005487"/>
              </a:solidFill>
              <a:latin typeface="Montserrat" panose="000005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89DA1C-8443-C6A2-A0F7-8F27F0597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057" y="5398917"/>
            <a:ext cx="10455546" cy="96325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9D486E9-6E31-82C2-A128-93A5C3A8445D}"/>
              </a:ext>
            </a:extLst>
          </p:cNvPr>
          <p:cNvSpPr txBox="1"/>
          <p:nvPr/>
        </p:nvSpPr>
        <p:spPr>
          <a:xfrm>
            <a:off x="1635760" y="4318000"/>
            <a:ext cx="50698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53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Website: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53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wvgearup.org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53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53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YouTube: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53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West Virginia GEAR UP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860E37-EADE-591A-2474-077AC9D62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9500" y="1515558"/>
            <a:ext cx="2438400" cy="2438400"/>
          </a:xfrm>
          <a:prstGeom prst="rect">
            <a:avLst/>
          </a:prstGeom>
        </p:spPr>
      </p:pic>
      <p:pic>
        <p:nvPicPr>
          <p:cNvPr id="11" name="Picture 10" descr="A group of green logos&#10;&#10;Description automatically generated">
            <a:extLst>
              <a:ext uri="{FF2B5EF4-FFF2-40B4-BE49-F238E27FC236}">
                <a16:creationId xmlns:a16="http://schemas.microsoft.com/office/drawing/2014/main" id="{CD1AA9C2-1D42-D3DA-8B7C-61C2143204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4897" y="5119136"/>
            <a:ext cx="2622453" cy="1475130"/>
          </a:xfrm>
          <a:prstGeom prst="rect">
            <a:avLst/>
          </a:prstGeom>
        </p:spPr>
      </p:pic>
      <p:pic>
        <p:nvPicPr>
          <p:cNvPr id="14" name="Picture 13" descr="A green pin with a circle in the middle&#10;&#10;Description automatically generated">
            <a:extLst>
              <a:ext uri="{FF2B5EF4-FFF2-40B4-BE49-F238E27FC236}">
                <a16:creationId xmlns:a16="http://schemas.microsoft.com/office/drawing/2014/main" id="{1D110000-5040-FBE6-79ED-C01341FF80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057" y="3993727"/>
            <a:ext cx="1247603" cy="1247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713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6DC01A-C0FA-4DA7-A824-21314A16BB8F}"/>
              </a:ext>
            </a:extLst>
          </p:cNvPr>
          <p:cNvCxnSpPr/>
          <p:nvPr/>
        </p:nvCxnSpPr>
        <p:spPr>
          <a:xfrm>
            <a:off x="4246171" y="1965960"/>
            <a:ext cx="0" cy="2926080"/>
          </a:xfrm>
          <a:prstGeom prst="line">
            <a:avLst/>
          </a:prstGeom>
          <a:ln w="28575">
            <a:solidFill>
              <a:srgbClr val="005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2">
            <a:extLst>
              <a:ext uri="{FF2B5EF4-FFF2-40B4-BE49-F238E27FC236}">
                <a16:creationId xmlns:a16="http://schemas.microsoft.com/office/drawing/2014/main" id="{C6734C91-DA3D-49EA-A106-EF9207048B36}"/>
              </a:ext>
            </a:extLst>
          </p:cNvPr>
          <p:cNvSpPr txBox="1">
            <a:spLocks/>
          </p:cNvSpPr>
          <p:nvPr/>
        </p:nvSpPr>
        <p:spPr>
          <a:xfrm>
            <a:off x="4714096" y="-33748"/>
            <a:ext cx="12191999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endParaRPr lang="en-US" sz="6000" dirty="0">
              <a:solidFill>
                <a:srgbClr val="005487"/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EDC12B80-A0BF-473B-B45E-D00DCFA530AE}"/>
              </a:ext>
            </a:extLst>
          </p:cNvPr>
          <p:cNvSpPr txBox="1">
            <a:spLocks/>
          </p:cNvSpPr>
          <p:nvPr/>
        </p:nvSpPr>
        <p:spPr>
          <a:xfrm>
            <a:off x="4436509" y="1889207"/>
            <a:ext cx="12191999" cy="34225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endParaRPr lang="en-US" sz="1800" dirty="0">
              <a:solidFill>
                <a:srgbClr val="005487"/>
              </a:solidFill>
              <a:latin typeface="Raleway Medium" pitchFamily="2" charset="0"/>
            </a:endParaRPr>
          </a:p>
          <a:p>
            <a:endParaRPr lang="en-US" sz="1800" dirty="0">
              <a:solidFill>
                <a:srgbClr val="005487"/>
              </a:solidFill>
              <a:latin typeface="Raleway Medium" pitchFamily="2" charset="0"/>
            </a:endParaRPr>
          </a:p>
          <a:p>
            <a:endParaRPr lang="en-US" sz="3900" dirty="0">
              <a:solidFill>
                <a:srgbClr val="005487"/>
              </a:solidFill>
              <a:latin typeface="Raleway Medium" pitchFamily="2" charset="0"/>
            </a:endParaRPr>
          </a:p>
          <a:p>
            <a:r>
              <a:rPr lang="en-US" sz="430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Coordinator Name</a:t>
            </a:r>
            <a:br>
              <a:rPr lang="en-US" sz="160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WV GEAR UP Site Coordinator</a:t>
            </a:r>
          </a:p>
          <a:p>
            <a:b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Name</a:t>
            </a:r>
          </a:p>
          <a:p>
            <a:b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Email: </a:t>
            </a:r>
          </a:p>
          <a:p>
            <a: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Phone: </a:t>
            </a:r>
          </a:p>
          <a:p>
            <a:endParaRPr lang="en-US" sz="1800" dirty="0">
              <a:solidFill>
                <a:srgbClr val="005487"/>
              </a:solidFill>
              <a:latin typeface="Raleway Medium" pitchFamily="2" charset="0"/>
            </a:endParaRPr>
          </a:p>
          <a:p>
            <a:endParaRPr lang="en-US" sz="4800" dirty="0">
              <a:solidFill>
                <a:srgbClr val="005487"/>
              </a:solidFill>
              <a:latin typeface="Raleway Black" panose="020B0604020202020204" pitchFamily="2" charset="0"/>
            </a:endParaRPr>
          </a:p>
          <a:p>
            <a:endParaRPr lang="en-US" sz="4800" dirty="0">
              <a:solidFill>
                <a:srgbClr val="005487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 descr="Shape&#10;&#10;Description automatically generated with low confidence">
            <a:extLst>
              <a:ext uri="{FF2B5EF4-FFF2-40B4-BE49-F238E27FC236}">
                <a16:creationId xmlns:a16="http://schemas.microsoft.com/office/drawing/2014/main" id="{36CB0847-CC7E-4214-BE95-90024E5EEAF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92D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936172" y="2047211"/>
            <a:ext cx="2763578" cy="276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7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CB7D6-D386-4194-9255-89A52EEC0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2480"/>
            <a:ext cx="10515600" cy="613775"/>
          </a:xfrm>
        </p:spPr>
        <p:txBody>
          <a:bodyPr>
            <a:noAutofit/>
          </a:bodyPr>
          <a:lstStyle/>
          <a:p>
            <a:r>
              <a:rPr lang="en-US" sz="4500" dirty="0"/>
              <a:t>GEAR UP Site-Level Staff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3B5FA5-4945-486D-91C4-7137E36B9168}"/>
              </a:ext>
            </a:extLst>
          </p:cNvPr>
          <p:cNvSpPr txBox="1">
            <a:spLocks/>
          </p:cNvSpPr>
          <p:nvPr/>
        </p:nvSpPr>
        <p:spPr>
          <a:xfrm>
            <a:off x="898071" y="2045563"/>
            <a:ext cx="13408833" cy="6137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dirty="0"/>
              <a:t>Site Coordinator Name</a:t>
            </a:r>
            <a:br>
              <a:rPr lang="en-US" sz="3600" dirty="0"/>
            </a:br>
            <a:r>
              <a:rPr lang="en-US" sz="2000" b="0" dirty="0"/>
              <a:t>WV GEAR UP Site Coordinator</a:t>
            </a:r>
            <a:endParaRPr lang="en-US" sz="3600" b="0" dirty="0"/>
          </a:p>
        </p:txBody>
      </p:sp>
    </p:spTree>
    <p:extLst>
      <p:ext uri="{BB962C8B-B14F-4D97-AF65-F5344CB8AC3E}">
        <p14:creationId xmlns:p14="http://schemas.microsoft.com/office/powerpoint/2010/main" val="363628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3718434-F0CC-45BA-B18E-C8022765294C}"/>
              </a:ext>
            </a:extLst>
          </p:cNvPr>
          <p:cNvSpPr txBox="1">
            <a:spLocks/>
          </p:cNvSpPr>
          <p:nvPr/>
        </p:nvSpPr>
        <p:spPr>
          <a:xfrm>
            <a:off x="4729021" y="2353852"/>
            <a:ext cx="7213597" cy="2544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SEVEN YEARS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1 of 4 State Grants Funded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WV Higher Education Policy Commission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Fiscal Agent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Service Region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11 Counties Served</a:t>
            </a:r>
          </a:p>
          <a:p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21 High Schools</a:t>
            </a:r>
          </a:p>
          <a:p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College Partners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Glenville State University | Marshall University | SWVCTC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endParaRPr lang="en-US" sz="2000" dirty="0">
              <a:solidFill>
                <a:srgbClr val="005487"/>
              </a:solidFill>
              <a:latin typeface="Raleway" panose="020B05030301010600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6DC01A-C0FA-4DA7-A824-21314A16BB8F}"/>
              </a:ext>
            </a:extLst>
          </p:cNvPr>
          <p:cNvCxnSpPr/>
          <p:nvPr/>
        </p:nvCxnSpPr>
        <p:spPr>
          <a:xfrm>
            <a:off x="4384964" y="1213997"/>
            <a:ext cx="0" cy="4023360"/>
          </a:xfrm>
          <a:prstGeom prst="line">
            <a:avLst/>
          </a:prstGeom>
          <a:ln w="28575">
            <a:solidFill>
              <a:srgbClr val="005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2">
            <a:extLst>
              <a:ext uri="{FF2B5EF4-FFF2-40B4-BE49-F238E27FC236}">
                <a16:creationId xmlns:a16="http://schemas.microsoft.com/office/drawing/2014/main" id="{C6734C91-DA3D-49EA-A106-EF9207048B36}"/>
              </a:ext>
            </a:extLst>
          </p:cNvPr>
          <p:cNvSpPr txBox="1">
            <a:spLocks/>
          </p:cNvSpPr>
          <p:nvPr/>
        </p:nvSpPr>
        <p:spPr>
          <a:xfrm>
            <a:off x="4714096" y="-33748"/>
            <a:ext cx="12191999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r>
              <a:rPr lang="en-US" sz="6000" dirty="0">
                <a:solidFill>
                  <a:srgbClr val="005487"/>
                </a:solidFill>
                <a:latin typeface="Montserrat" panose="00000500000000000000" pitchFamily="2" charset="0"/>
              </a:rPr>
              <a:t>$24.5 Million</a:t>
            </a:r>
          </a:p>
        </p:txBody>
      </p:sp>
      <p:pic>
        <p:nvPicPr>
          <p:cNvPr id="3" name="Picture 2" descr="A logo with text and arrow&#10;&#10;Description automatically generated with medium confidence">
            <a:extLst>
              <a:ext uri="{FF2B5EF4-FFF2-40B4-BE49-F238E27FC236}">
                <a16:creationId xmlns:a16="http://schemas.microsoft.com/office/drawing/2014/main" id="{3BEB7D97-2804-9580-5840-2C6D5D4CE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2" y="1249326"/>
            <a:ext cx="3952701" cy="395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095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ap of the state of west virginia&#10;&#10;AI-generated content may be incorrect.">
            <a:extLst>
              <a:ext uri="{FF2B5EF4-FFF2-40B4-BE49-F238E27FC236}">
                <a16:creationId xmlns:a16="http://schemas.microsoft.com/office/drawing/2014/main" id="{04945AAE-C736-3EEB-654E-8C5F71B0B25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131" t="8699" r="4759" b="9328"/>
          <a:stretch>
            <a:fillRect/>
          </a:stretch>
        </p:blipFill>
        <p:spPr>
          <a:xfrm>
            <a:off x="1749365" y="375385"/>
            <a:ext cx="8693269" cy="617941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5510F2D-2F4B-131A-9898-A7DC1EB023F3}"/>
              </a:ext>
            </a:extLst>
          </p:cNvPr>
          <p:cNvSpPr/>
          <p:nvPr/>
        </p:nvSpPr>
        <p:spPr>
          <a:xfrm>
            <a:off x="9800268" y="5772726"/>
            <a:ext cx="1569695" cy="782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433389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6DC01A-C0FA-4DA7-A824-21314A16BB8F}"/>
              </a:ext>
            </a:extLst>
          </p:cNvPr>
          <p:cNvCxnSpPr/>
          <p:nvPr/>
        </p:nvCxnSpPr>
        <p:spPr>
          <a:xfrm>
            <a:off x="4384964" y="1213997"/>
            <a:ext cx="0" cy="4023360"/>
          </a:xfrm>
          <a:prstGeom prst="line">
            <a:avLst/>
          </a:prstGeom>
          <a:ln w="28575">
            <a:solidFill>
              <a:srgbClr val="005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2">
            <a:extLst>
              <a:ext uri="{FF2B5EF4-FFF2-40B4-BE49-F238E27FC236}">
                <a16:creationId xmlns:a16="http://schemas.microsoft.com/office/drawing/2014/main" id="{C6734C91-DA3D-49EA-A106-EF9207048B36}"/>
              </a:ext>
            </a:extLst>
          </p:cNvPr>
          <p:cNvSpPr txBox="1">
            <a:spLocks/>
          </p:cNvSpPr>
          <p:nvPr/>
        </p:nvSpPr>
        <p:spPr>
          <a:xfrm>
            <a:off x="4714096" y="-33748"/>
            <a:ext cx="12191999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r>
              <a:rPr lang="en-US" sz="6000" dirty="0">
                <a:solidFill>
                  <a:srgbClr val="005487"/>
                </a:solidFill>
                <a:latin typeface="Montserrat" panose="00000500000000000000" pitchFamily="2" charset="0"/>
              </a:rPr>
              <a:t>Hybrid Model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A75B79C-F327-407C-8CEA-CEDBBFF1A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6809" y="1975758"/>
            <a:ext cx="6428507" cy="2544998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TWO COHORTS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Class of 2027 and 2028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PRIORITY GROUP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Each year’s senior class</a:t>
            </a:r>
            <a:b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</a:br>
            <a:b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FIRST-YEAR OF POSTSECONDARY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Each year for all students graduating from a participating West Virginia GEAR UP high school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STATEWIDE SERVICES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Ongoing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endParaRPr lang="en-US" sz="2000" dirty="0">
              <a:solidFill>
                <a:srgbClr val="005487"/>
              </a:solidFill>
              <a:latin typeface="Raleway" panose="020B0503030101060003" pitchFamily="34" charset="0"/>
            </a:endParaRPr>
          </a:p>
        </p:txBody>
      </p:sp>
      <p:pic>
        <p:nvPicPr>
          <p:cNvPr id="2" name="Picture 1" descr="A logo with text and arrow&#10;&#10;Description automatically generated with medium confidence">
            <a:extLst>
              <a:ext uri="{FF2B5EF4-FFF2-40B4-BE49-F238E27FC236}">
                <a16:creationId xmlns:a16="http://schemas.microsoft.com/office/drawing/2014/main" id="{2C2081C0-237E-AF2A-6143-96755406BF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2" y="1249326"/>
            <a:ext cx="3952701" cy="395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404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EE7C40A-4306-4136-9287-89A686B3AA5B}"/>
              </a:ext>
            </a:extLst>
          </p:cNvPr>
          <p:cNvSpPr txBox="1"/>
          <p:nvPr/>
        </p:nvSpPr>
        <p:spPr>
          <a:xfrm>
            <a:off x="351063" y="5102679"/>
            <a:ext cx="83112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2" charset="0"/>
              </a:rPr>
              <a:t>SERVICES TO STUDENTS, </a:t>
            </a:r>
            <a:br>
              <a:rPr lang="en-US" sz="3600" b="1" dirty="0">
                <a:solidFill>
                  <a:schemeClr val="bg1"/>
                </a:solidFill>
                <a:latin typeface="Montserrat" panose="00000500000000000000" pitchFamily="2" charset="0"/>
              </a:rPr>
            </a:br>
            <a:r>
              <a:rPr lang="en-US" sz="3600" b="1" dirty="0">
                <a:solidFill>
                  <a:schemeClr val="bg1"/>
                </a:solidFill>
                <a:latin typeface="Montserrat" panose="00000500000000000000" pitchFamily="2" charset="0"/>
              </a:rPr>
              <a:t>FAMILIES, AND EDUCATORS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0DC3EF-6C85-2073-91C4-5B32EDAEB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899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CB7D6-D386-4194-9255-89A52EEC0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2480"/>
            <a:ext cx="10515600" cy="613775"/>
          </a:xfrm>
        </p:spPr>
        <p:txBody>
          <a:bodyPr>
            <a:noAutofit/>
          </a:bodyPr>
          <a:lstStyle/>
          <a:p>
            <a:r>
              <a:rPr lang="en-US" sz="4500" dirty="0"/>
              <a:t>FREE Activities and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1CA50-5903-4065-BF09-431B95154D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059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GEAR UP </a:t>
            </a:r>
            <a:r>
              <a:rPr lang="en-US" sz="4000" b="0" dirty="0">
                <a:latin typeface="Helvetica" panose="020B0604020202020204" pitchFamily="34" charset="0"/>
                <a:cs typeface="Helvetica" panose="020B0604020202020204" pitchFamily="34" charset="0"/>
              </a:rPr>
              <a:t>provides many </a:t>
            </a:r>
            <a:r>
              <a:rPr lang="en-US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FREE </a:t>
            </a:r>
            <a:r>
              <a:rPr lang="en-US" sz="4000" b="0" dirty="0">
                <a:latin typeface="Helvetica" panose="020B0604020202020204" pitchFamily="34" charset="0"/>
                <a:cs typeface="Helvetica" panose="020B0604020202020204" pitchFamily="34" charset="0"/>
              </a:rPr>
              <a:t>activities and services to help </a:t>
            </a:r>
            <a:r>
              <a:rPr lang="en-US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students</a:t>
            </a:r>
            <a:r>
              <a:rPr lang="en-US" sz="4000" b="0" dirty="0">
                <a:latin typeface="Helvetica" panose="020B0604020202020204" pitchFamily="34" charset="0"/>
                <a:cs typeface="Helvetica" panose="020B0604020202020204" pitchFamily="34" charset="0"/>
              </a:rPr>
              <a:t> and their </a:t>
            </a:r>
            <a:r>
              <a:rPr lang="en-US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families</a:t>
            </a:r>
            <a:r>
              <a:rPr lang="en-US" sz="4000" b="0" dirty="0">
                <a:latin typeface="Helvetica" panose="020B0604020202020204" pitchFamily="34" charset="0"/>
                <a:cs typeface="Helvetica" panose="020B0604020202020204" pitchFamily="34" charset="0"/>
              </a:rPr>
              <a:t> plan, apply and pay for education and training beyond high school.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301366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74C15-4E0E-4FCC-A45E-DEA6E7F63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2692" y="496628"/>
            <a:ext cx="10515600" cy="613775"/>
          </a:xfrm>
        </p:spPr>
        <p:txBody>
          <a:bodyPr>
            <a:normAutofit fontScale="90000"/>
          </a:bodyPr>
          <a:lstStyle/>
          <a:p>
            <a:r>
              <a:rPr lang="en-US" dirty="0"/>
              <a:t>FREE Activities and Services: </a:t>
            </a:r>
            <a:br>
              <a:rPr lang="en-US" dirty="0"/>
            </a:br>
            <a:r>
              <a:rPr lang="en-US" dirty="0"/>
              <a:t>Cohort Students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C39A4EE6-80D2-4C91-9DEC-DAFB22BC8422}"/>
              </a:ext>
            </a:extLst>
          </p:cNvPr>
          <p:cNvSpPr txBox="1">
            <a:spLocks/>
          </p:cNvSpPr>
          <p:nvPr/>
        </p:nvSpPr>
        <p:spPr>
          <a:xfrm>
            <a:off x="702692" y="1518054"/>
            <a:ext cx="5393308" cy="44120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i="0" dirty="0">
                <a:solidFill>
                  <a:srgbClr val="303030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Student Voice Forum </a:t>
            </a: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dirty="0">
                <a:solidFill>
                  <a:srgbClr val="30303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Higher Education Readiness Officers (HEROs)</a:t>
            </a: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dirty="0">
                <a:solidFill>
                  <a:srgbClr val="30303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Student Success Society (SSS)</a:t>
            </a: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dirty="0">
                <a:solidFill>
                  <a:srgbClr val="30303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Family Action Network (FANs)</a:t>
            </a: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dirty="0">
                <a:solidFill>
                  <a:srgbClr val="30303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Career Academy</a:t>
            </a: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dirty="0">
                <a:solidFill>
                  <a:srgbClr val="30303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College campus visits</a:t>
            </a: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dirty="0">
                <a:solidFill>
                  <a:srgbClr val="30303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GEAR UP U! Summer Academy </a:t>
            </a: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dirty="0">
                <a:solidFill>
                  <a:srgbClr val="30303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SAT Bootcamp</a:t>
            </a: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dirty="0" err="1">
                <a:solidFill>
                  <a:srgbClr val="30303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Brainfuse</a:t>
            </a:r>
            <a:r>
              <a:rPr lang="en-US" sz="2300" b="0" dirty="0">
                <a:solidFill>
                  <a:srgbClr val="30303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Online Tutoring</a:t>
            </a:r>
          </a:p>
        </p:txBody>
      </p:sp>
      <p:pic>
        <p:nvPicPr>
          <p:cNvPr id="5" name="Picture 4" descr="A group of people in blue shirts&#10;&#10;AI-generated content may be incorrect.">
            <a:extLst>
              <a:ext uri="{FF2B5EF4-FFF2-40B4-BE49-F238E27FC236}">
                <a16:creationId xmlns:a16="http://schemas.microsoft.com/office/drawing/2014/main" id="{AC65B45A-1BC3-B74C-94D8-3102DDEF6AC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163" r="10205"/>
          <a:stretch>
            <a:fillRect/>
          </a:stretch>
        </p:blipFill>
        <p:spPr>
          <a:xfrm>
            <a:off x="6329018" y="1583704"/>
            <a:ext cx="5290328" cy="369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419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A6D41-DBCB-E67E-F49B-59AA09254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5989"/>
            <a:ext cx="5244377" cy="613775"/>
          </a:xfrm>
        </p:spPr>
        <p:txBody>
          <a:bodyPr>
            <a:normAutofit fontScale="90000"/>
          </a:bodyPr>
          <a:lstStyle/>
          <a:p>
            <a:r>
              <a:rPr lang="en-US" dirty="0"/>
              <a:t>Family Action Network </a:t>
            </a:r>
            <a:br>
              <a:rPr lang="en-US" dirty="0"/>
            </a:br>
            <a:r>
              <a:rPr lang="en-US" dirty="0"/>
              <a:t>(FANs)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A609F-C8B8-BE29-786F-FCF4B3114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6"/>
            <a:ext cx="4827334" cy="4622603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en-US" sz="8000" dirty="0">
                <a:solidFill>
                  <a:srgbClr val="303030"/>
                </a:solidFill>
              </a:rPr>
              <a:t>P</a:t>
            </a:r>
            <a:r>
              <a:rPr lang="en-US" sz="8000" b="0" i="0" dirty="0">
                <a:solidFill>
                  <a:srgbClr val="303030"/>
                </a:solidFill>
                <a:effectLst/>
              </a:rPr>
              <a:t>artnership between student families and the WV GEAR UP staff </a:t>
            </a:r>
          </a:p>
          <a:p>
            <a:pPr>
              <a:lnSpc>
                <a:spcPct val="120000"/>
              </a:lnSpc>
            </a:pPr>
            <a:r>
              <a:rPr lang="en-US" sz="8000" b="0" i="0" dirty="0">
                <a:solidFill>
                  <a:srgbClr val="303030"/>
                </a:solidFill>
                <a:effectLst/>
              </a:rPr>
              <a:t>Encourages family engagement and outreach </a:t>
            </a:r>
          </a:p>
          <a:p>
            <a:pPr>
              <a:lnSpc>
                <a:spcPct val="120000"/>
              </a:lnSpc>
            </a:pPr>
            <a:r>
              <a:rPr lang="en-US" sz="8000" dirty="0">
                <a:solidFill>
                  <a:srgbClr val="303030"/>
                </a:solidFill>
              </a:rPr>
              <a:t>P</a:t>
            </a:r>
            <a:r>
              <a:rPr lang="en-US" sz="8000" b="0" i="0" dirty="0">
                <a:solidFill>
                  <a:srgbClr val="303030"/>
                </a:solidFill>
                <a:effectLst/>
              </a:rPr>
              <a:t>rovides tools and resources to help students and families make informed decisions about their future</a:t>
            </a:r>
          </a:p>
          <a:p>
            <a:pPr>
              <a:lnSpc>
                <a:spcPct val="120000"/>
              </a:lnSpc>
            </a:pPr>
            <a:r>
              <a:rPr lang="en-US" sz="8000" dirty="0">
                <a:solidFill>
                  <a:srgbClr val="303030"/>
                </a:solidFill>
              </a:rPr>
              <a:t>Participate in exclusive w</a:t>
            </a:r>
            <a:r>
              <a:rPr lang="en-US" sz="8000" b="0" i="0" dirty="0">
                <a:solidFill>
                  <a:srgbClr val="303030"/>
                </a:solidFill>
                <a:effectLst/>
              </a:rPr>
              <a:t>ebinars and workshops designed to help families navigate the college process.</a:t>
            </a:r>
            <a:endParaRPr lang="en-US" sz="8000" dirty="0"/>
          </a:p>
          <a:p>
            <a:endParaRPr lang="en-US" dirty="0"/>
          </a:p>
        </p:txBody>
      </p:sp>
      <p:pic>
        <p:nvPicPr>
          <p:cNvPr id="5" name="Picture 4" descr="A qr code with a logo&#10;&#10;Description automatically generated">
            <a:extLst>
              <a:ext uri="{FF2B5EF4-FFF2-40B4-BE49-F238E27FC236}">
                <a16:creationId xmlns:a16="http://schemas.microsoft.com/office/drawing/2014/main" id="{0B8F4683-8A13-8B62-FCFC-EE677186F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2221" y="1772038"/>
            <a:ext cx="3313923" cy="331392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0E68E44-CBB7-7C6C-18AC-2558FAAB02E6}"/>
              </a:ext>
            </a:extLst>
          </p:cNvPr>
          <p:cNvCxnSpPr>
            <a:cxnSpLocks/>
          </p:cNvCxnSpPr>
          <p:nvPr/>
        </p:nvCxnSpPr>
        <p:spPr>
          <a:xfrm>
            <a:off x="6082577" y="1485504"/>
            <a:ext cx="0" cy="4215500"/>
          </a:xfrm>
          <a:prstGeom prst="line">
            <a:avLst/>
          </a:prstGeom>
          <a:ln w="28575">
            <a:solidFill>
              <a:srgbClr val="005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7B3CD8BF-8C54-4D2A-C980-B0F8D1CB2831}"/>
              </a:ext>
            </a:extLst>
          </p:cNvPr>
          <p:cNvSpPr txBox="1">
            <a:spLocks/>
          </p:cNvSpPr>
          <p:nvPr/>
        </p:nvSpPr>
        <p:spPr>
          <a:xfrm>
            <a:off x="6646995" y="449642"/>
            <a:ext cx="5244377" cy="6137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22538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900" dirty="0">
                <a:solidFill>
                  <a:srgbClr val="74BD43"/>
                </a:solidFill>
              </a:rPr>
              <a:t>Join the FANs Facebook group today!</a:t>
            </a:r>
          </a:p>
        </p:txBody>
      </p:sp>
    </p:spTree>
    <p:extLst>
      <p:ext uri="{BB962C8B-B14F-4D97-AF65-F5344CB8AC3E}">
        <p14:creationId xmlns:p14="http://schemas.microsoft.com/office/powerpoint/2010/main" val="28825059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8D29F5C-6DB2-544B-87CF-B14B85C745F0}" vid="{321A22BE-AFC3-AC47-9EB9-A3E1BF47B25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WV_GEAR_UP_PowerPointTemplate</Template>
  <TotalTime>3293</TotalTime>
  <Words>307</Words>
  <Application>Microsoft Office PowerPoint</Application>
  <PresentationFormat>Widescreen</PresentationFormat>
  <Paragraphs>43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Helvetica</vt:lpstr>
      <vt:lpstr>Montserrat</vt:lpstr>
      <vt:lpstr>Raleway</vt:lpstr>
      <vt:lpstr>Raleway Black</vt:lpstr>
      <vt:lpstr>Raleway Medium</vt:lpstr>
      <vt:lpstr>Office Theme</vt:lpstr>
      <vt:lpstr>PowerPoint Presentation</vt:lpstr>
      <vt:lpstr>GEAR UP Site-Level Staff</vt:lpstr>
      <vt:lpstr>PowerPoint Presentation</vt:lpstr>
      <vt:lpstr>PowerPoint Presentation</vt:lpstr>
      <vt:lpstr>TWO COHORTS Class of 2027 and 2028  PRIORITY GROUP Each year’s senior class  FIRST-YEAR OF POSTSECONDARY Each year for all students graduating from a participating West Virginia GEAR UP high school  STATEWIDE SERVICES Ongoing </vt:lpstr>
      <vt:lpstr>PowerPoint Presentation</vt:lpstr>
      <vt:lpstr>FREE Activities and Services</vt:lpstr>
      <vt:lpstr>FREE Activities and Services:  Cohort Students</vt:lpstr>
      <vt:lpstr>Family Action Network  (FANs)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Manuel</dc:creator>
  <cp:lastModifiedBy>Emily Hammond</cp:lastModifiedBy>
  <cp:revision>22</cp:revision>
  <dcterms:created xsi:type="dcterms:W3CDTF">2022-01-03T16:04:01Z</dcterms:created>
  <dcterms:modified xsi:type="dcterms:W3CDTF">2025-07-29T19:12:25Z</dcterms:modified>
</cp:coreProperties>
</file>